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5" r:id="rId18"/>
    <p:sldId id="276" r:id="rId19"/>
    <p:sldId id="277" r:id="rId20"/>
    <p:sldId id="259" r:id="rId21"/>
    <p:sldId id="278" r:id="rId22"/>
    <p:sldId id="27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745"/>
  </p:normalViewPr>
  <p:slideViewPr>
    <p:cSldViewPr>
      <p:cViewPr varScale="1">
        <p:scale>
          <a:sx n="41" d="100"/>
          <a:sy n="41" d="100"/>
        </p:scale>
        <p:origin x="1356"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a:t>Click to edit Master title style</a:t>
            </a:r>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D227106A-348D-43A8-AD74-2F0CED453D86}" type="datetimeFigureOut">
              <a:rPr lang="en-US" smtClean="0"/>
              <a:t>5/22/2023</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62B7650D-3A2E-4968-8876-5E8FEE49B0C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227106A-348D-43A8-AD74-2F0CED453D86}" type="datetimeFigureOut">
              <a:rPr lang="en-US" smtClean="0"/>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7650D-3A2E-4968-8876-5E8FEE49B0C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227106A-348D-43A8-AD74-2F0CED453D86}" type="datetimeFigureOut">
              <a:rPr lang="en-US" smtClean="0"/>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7650D-3A2E-4968-8876-5E8FEE49B0C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a:t>Click to edit Master title style</a:t>
            </a:r>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D227106A-348D-43A8-AD74-2F0CED453D86}" type="datetimeFigureOut">
              <a:rPr lang="en-US" smtClean="0"/>
              <a:t>5/22/2023</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62B7650D-3A2E-4968-8876-5E8FEE49B0C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D227106A-348D-43A8-AD74-2F0CED453D86}" type="datetimeFigureOut">
              <a:rPr lang="en-US" smtClean="0"/>
              <a:t>5/22/2023</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62B7650D-3A2E-4968-8876-5E8FEE49B0C3}" type="slidenum">
              <a:rPr lang="en-US" smtClean="0"/>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a:t>Click to edit Master title style</a:t>
            </a:r>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a:t>Click to edit Master title style</a:t>
            </a:r>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D227106A-348D-43A8-AD74-2F0CED453D86}" type="datetimeFigureOut">
              <a:rPr lang="en-US" smtClean="0"/>
              <a:t>5/22/2023</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62B7650D-3A2E-4968-8876-5E8FEE49B0C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a:t>Click to edit Master title style</a:t>
            </a:r>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D227106A-348D-43A8-AD74-2F0CED453D86}" type="datetimeFigureOut">
              <a:rPr lang="en-US" smtClean="0"/>
              <a:t>5/22/2023</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62B7650D-3A2E-4968-8876-5E8FEE49B0C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a:t>Click to edit Master title style</a:t>
            </a:r>
          </a:p>
        </p:txBody>
      </p:sp>
      <p:sp>
        <p:nvSpPr>
          <p:cNvPr id="3" name="Date Placeholder 2"/>
          <p:cNvSpPr>
            <a:spLocks noGrp="1"/>
          </p:cNvSpPr>
          <p:nvPr>
            <p:ph type="dt" sz="half" idx="10"/>
          </p:nvPr>
        </p:nvSpPr>
        <p:spPr/>
        <p:txBody>
          <a:bodyPr/>
          <a:lstStyle/>
          <a:p>
            <a:fld id="{D227106A-348D-43A8-AD74-2F0CED453D86}" type="datetimeFigureOut">
              <a:rPr lang="en-US" smtClean="0"/>
              <a:t>5/22/2023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B7650D-3A2E-4968-8876-5E8FEE49B0C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D227106A-348D-43A8-AD74-2F0CED453D86}" type="datetimeFigureOut">
              <a:rPr lang="en-US" smtClean="0"/>
              <a:t>5/22/2023</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62B7650D-3A2E-4968-8876-5E8FEE49B0C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a:t>Click to edit Master title style</a:t>
            </a:r>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D227106A-348D-43A8-AD74-2F0CED453D86}" type="datetimeFigureOut">
              <a:rPr lang="en-US" smtClean="0"/>
              <a:t>5/22/2023</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62B7650D-3A2E-4968-8876-5E8FEE49B0C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a:t>Click to edit Master title style</a:t>
            </a:r>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D227106A-348D-43A8-AD74-2F0CED453D86}" type="datetimeFigureOut">
              <a:rPr lang="en-US" smtClean="0"/>
              <a:t>5/22/2023</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2B7650D-3A2E-4968-8876-5E8FEE49B0C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D227106A-348D-43A8-AD74-2F0CED453D86}" type="datetimeFigureOut">
              <a:rPr lang="en-US" smtClean="0"/>
              <a:t>5/22/2023</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62B7650D-3A2E-4968-8876-5E8FEE49B0C3}"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	Communicable Diseases</a:t>
            </a:r>
          </a:p>
        </p:txBody>
      </p:sp>
      <p:sp>
        <p:nvSpPr>
          <p:cNvPr id="3" name="Subtitle 2"/>
          <p:cNvSpPr>
            <a:spLocks noGrp="1"/>
          </p:cNvSpPr>
          <p:nvPr>
            <p:ph type="subTitle" idx="1"/>
          </p:nvPr>
        </p:nvSpPr>
        <p:spPr/>
        <p:txBody>
          <a:bodyPr>
            <a:normAutofit lnSpcReduction="10000"/>
          </a:bodyPr>
          <a:lstStyle/>
          <a:p>
            <a:r>
              <a:rPr lang="en-US" dirty="0"/>
              <a:t>In Compliance With AAA Requirements</a:t>
            </a:r>
          </a:p>
          <a:p>
            <a:endParaRPr lang="en-US" dirty="0"/>
          </a:p>
          <a:p>
            <a:r>
              <a:rPr lang="en-US" dirty="0"/>
              <a:t>Christa Finney, MS, ATC, LAT</a:t>
            </a:r>
          </a:p>
          <a:p>
            <a:r>
              <a:rPr lang="en-US" dirty="0"/>
              <a:t>Arkansas Athletic Trainers’ Association</a:t>
            </a:r>
          </a:p>
        </p:txBody>
      </p:sp>
    </p:spTree>
    <p:extLst>
      <p:ext uri="{BB962C8B-B14F-4D97-AF65-F5344CB8AC3E}">
        <p14:creationId xmlns:p14="http://schemas.microsoft.com/office/powerpoint/2010/main" val="7412416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Skin Infections – Viral </a:t>
            </a:r>
          </a:p>
        </p:txBody>
      </p:sp>
      <p:sp>
        <p:nvSpPr>
          <p:cNvPr id="3" name="Content Placeholder 2"/>
          <p:cNvSpPr>
            <a:spLocks noGrp="1"/>
          </p:cNvSpPr>
          <p:nvPr>
            <p:ph sz="half" idx="1"/>
          </p:nvPr>
        </p:nvSpPr>
        <p:spPr/>
        <p:txBody>
          <a:bodyPr>
            <a:normAutofit lnSpcReduction="10000"/>
          </a:bodyPr>
          <a:lstStyle/>
          <a:p>
            <a:r>
              <a:rPr lang="en-US" dirty="0"/>
              <a:t>Herpes</a:t>
            </a:r>
          </a:p>
          <a:p>
            <a:pPr lvl="1"/>
            <a:r>
              <a:rPr lang="en-US" dirty="0"/>
              <a:t>Caused by Herpes Simplex I Virus</a:t>
            </a:r>
          </a:p>
          <a:p>
            <a:pPr lvl="1"/>
            <a:r>
              <a:rPr lang="en-US" dirty="0"/>
              <a:t>Clusters of blisters, fever, swollen lymph nodes, burning and tingling of skin</a:t>
            </a:r>
          </a:p>
          <a:p>
            <a:pPr lvl="1"/>
            <a:r>
              <a:rPr lang="en-US" dirty="0"/>
              <a:t>Spread through saliva &amp; throat secretions, skin-to-skin contact, &amp; from colonized person</a:t>
            </a:r>
          </a:p>
        </p:txBody>
      </p:sp>
      <p:sp>
        <p:nvSpPr>
          <p:cNvPr id="4" name="Content Placeholder 3"/>
          <p:cNvSpPr>
            <a:spLocks noGrp="1"/>
          </p:cNvSpPr>
          <p:nvPr>
            <p:ph sz="half" idx="2"/>
          </p:nvPr>
        </p:nvSpPr>
        <p:spPr/>
        <p:txBody>
          <a:bodyPr>
            <a:normAutofit/>
          </a:bodyPr>
          <a:lstStyle/>
          <a:p>
            <a:r>
              <a:rPr lang="en-US" dirty="0"/>
              <a:t>Sub-class: Herpes Gladiatorum</a:t>
            </a:r>
          </a:p>
          <a:p>
            <a:pPr lvl="1"/>
            <a:r>
              <a:rPr lang="en-US" dirty="0"/>
              <a:t>Most common in wrestlers</a:t>
            </a:r>
          </a:p>
          <a:p>
            <a:pPr lvl="1"/>
            <a:r>
              <a:rPr lang="en-US" dirty="0"/>
              <a:t>NO practice or competition until the area is dry and scabbed over</a:t>
            </a:r>
          </a:p>
          <a:p>
            <a:pPr lvl="1"/>
            <a:r>
              <a:rPr lang="en-US" dirty="0"/>
              <a:t>MUST BE CLEARED BY AN MD!!!!!</a:t>
            </a:r>
          </a:p>
        </p:txBody>
      </p:sp>
    </p:spTree>
    <p:extLst>
      <p:ext uri="{BB962C8B-B14F-4D97-AF65-F5344CB8AC3E}">
        <p14:creationId xmlns:p14="http://schemas.microsoft.com/office/powerpoint/2010/main" val="32550890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Skin Infections – Viral </a:t>
            </a:r>
          </a:p>
        </p:txBody>
      </p:sp>
      <p:sp>
        <p:nvSpPr>
          <p:cNvPr id="3" name="Content Placeholder 2"/>
          <p:cNvSpPr>
            <a:spLocks noGrp="1"/>
          </p:cNvSpPr>
          <p:nvPr>
            <p:ph sz="half" idx="1"/>
          </p:nvPr>
        </p:nvSpPr>
        <p:spPr/>
        <p:txBody>
          <a:bodyPr/>
          <a:lstStyle/>
          <a:p>
            <a:r>
              <a:rPr lang="en-US" dirty="0" err="1"/>
              <a:t>Molluscum</a:t>
            </a:r>
            <a:r>
              <a:rPr lang="en-US" dirty="0"/>
              <a:t> </a:t>
            </a:r>
            <a:r>
              <a:rPr lang="en-US" dirty="0" err="1"/>
              <a:t>Contagiosum</a:t>
            </a:r>
            <a:endParaRPr lang="en-US" dirty="0"/>
          </a:p>
          <a:p>
            <a:pPr lvl="1"/>
            <a:r>
              <a:rPr lang="en-US" dirty="0"/>
              <a:t>Most common in wrestlers</a:t>
            </a:r>
          </a:p>
          <a:p>
            <a:pPr lvl="1"/>
            <a:r>
              <a:rPr lang="en-US" dirty="0"/>
              <a:t>Itchy, pearl-like nodules</a:t>
            </a:r>
          </a:p>
          <a:p>
            <a:pPr lvl="1"/>
            <a:r>
              <a:rPr lang="en-US" dirty="0"/>
              <a:t>Athlete MUST be isolated from the team</a:t>
            </a:r>
          </a:p>
          <a:p>
            <a:pPr lvl="1"/>
            <a:r>
              <a:rPr lang="en-US" dirty="0"/>
              <a:t>MUST BE CLEARED BY AN MD</a:t>
            </a:r>
          </a:p>
        </p:txBody>
      </p:sp>
      <p:sp>
        <p:nvSpPr>
          <p:cNvPr id="4" name="Content Placeholder 3"/>
          <p:cNvSpPr>
            <a:spLocks noGrp="1"/>
          </p:cNvSpPr>
          <p:nvPr>
            <p:ph sz="half" idx="2"/>
          </p:nvPr>
        </p:nvSpPr>
        <p:spPr/>
        <p:txBody>
          <a:bodyPr/>
          <a:lstStyle/>
          <a:p>
            <a:r>
              <a:rPr lang="en-US" dirty="0"/>
              <a:t>All viral skin infections invade healthy body cells and use their energy stores to multiply.</a:t>
            </a:r>
          </a:p>
        </p:txBody>
      </p:sp>
    </p:spTree>
    <p:extLst>
      <p:ext uri="{BB962C8B-B14F-4D97-AF65-F5344CB8AC3E}">
        <p14:creationId xmlns:p14="http://schemas.microsoft.com/office/powerpoint/2010/main" val="2309057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Skin Infections – Viral </a:t>
            </a:r>
          </a:p>
        </p:txBody>
      </p:sp>
      <p:sp>
        <p:nvSpPr>
          <p:cNvPr id="6" name="Text Placeholder 5"/>
          <p:cNvSpPr>
            <a:spLocks noGrp="1"/>
          </p:cNvSpPr>
          <p:nvPr>
            <p:ph type="body" idx="1"/>
          </p:nvPr>
        </p:nvSpPr>
        <p:spPr/>
        <p:txBody>
          <a:bodyPr/>
          <a:lstStyle/>
          <a:p>
            <a:r>
              <a:rPr lang="en-US" dirty="0"/>
              <a:t>Herpes Gladiatorum</a:t>
            </a:r>
          </a:p>
        </p:txBody>
      </p:sp>
      <p:sp>
        <p:nvSpPr>
          <p:cNvPr id="8" name="Text Placeholder 7"/>
          <p:cNvSpPr>
            <a:spLocks noGrp="1"/>
          </p:cNvSpPr>
          <p:nvPr>
            <p:ph type="body" sz="half" idx="3"/>
          </p:nvPr>
        </p:nvSpPr>
        <p:spPr/>
        <p:txBody>
          <a:bodyPr/>
          <a:lstStyle/>
          <a:p>
            <a:r>
              <a:rPr lang="en-US" dirty="0" err="1"/>
              <a:t>Molluscum</a:t>
            </a:r>
            <a:r>
              <a:rPr lang="en-US" dirty="0"/>
              <a:t> </a:t>
            </a:r>
            <a:r>
              <a:rPr lang="en-US" dirty="0" err="1"/>
              <a:t>Contagiosum</a:t>
            </a:r>
            <a:endParaRPr lang="en-US" dirty="0"/>
          </a:p>
        </p:txBody>
      </p:sp>
      <p:pic>
        <p:nvPicPr>
          <p:cNvPr id="10" name="Content Placeholder 9"/>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3863975" y="459581"/>
            <a:ext cx="3175000" cy="2679700"/>
          </a:xfrm>
          <a:prstGeom prst="rect">
            <a:avLst/>
          </a:prstGeom>
          <a:ln>
            <a:noFill/>
          </a:ln>
          <a:effectLst>
            <a:softEdge rad="112500"/>
          </a:effectLst>
        </p:spPr>
      </p:pic>
      <p:pic>
        <p:nvPicPr>
          <p:cNvPr id="11" name="Content Placeholder 10"/>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257675" y="3850481"/>
            <a:ext cx="2387600" cy="2171700"/>
          </a:xfrm>
          <a:prstGeom prst="rect">
            <a:avLst/>
          </a:prstGeom>
          <a:ln>
            <a:noFill/>
          </a:ln>
          <a:effectLst>
            <a:softEdge rad="112500"/>
          </a:effectLst>
        </p:spPr>
      </p:pic>
    </p:spTree>
    <p:extLst>
      <p:ext uri="{BB962C8B-B14F-4D97-AF65-F5344CB8AC3E}">
        <p14:creationId xmlns:p14="http://schemas.microsoft.com/office/powerpoint/2010/main" val="17596623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Skin Infections – Bacterial </a:t>
            </a:r>
          </a:p>
        </p:txBody>
      </p:sp>
      <p:sp>
        <p:nvSpPr>
          <p:cNvPr id="8" name="Content Placeholder 7"/>
          <p:cNvSpPr>
            <a:spLocks noGrp="1"/>
          </p:cNvSpPr>
          <p:nvPr>
            <p:ph sz="half" idx="1"/>
          </p:nvPr>
        </p:nvSpPr>
        <p:spPr/>
        <p:txBody>
          <a:bodyPr>
            <a:normAutofit fontScale="92500" lnSpcReduction="20000"/>
          </a:bodyPr>
          <a:lstStyle/>
          <a:p>
            <a:r>
              <a:rPr lang="en-US" dirty="0"/>
              <a:t>Streptococcal Impetigo </a:t>
            </a:r>
          </a:p>
          <a:p>
            <a:pPr lvl="1"/>
            <a:r>
              <a:rPr lang="en-US" dirty="0"/>
              <a:t>Strep Group A</a:t>
            </a:r>
          </a:p>
          <a:p>
            <a:pPr lvl="1"/>
            <a:r>
              <a:rPr lang="en-US" dirty="0"/>
              <a:t>Incubates 1-3 days post-exposure</a:t>
            </a:r>
          </a:p>
          <a:p>
            <a:pPr lvl="1"/>
            <a:r>
              <a:rPr lang="en-US" dirty="0"/>
              <a:t>Red, itchy sores that break open &amp; ooze bacteria-containing fluid</a:t>
            </a:r>
          </a:p>
          <a:p>
            <a:pPr lvl="1"/>
            <a:r>
              <a:rPr lang="en-US" dirty="0"/>
              <a:t>Treated thru oral &amp; topical antibiotics</a:t>
            </a:r>
          </a:p>
          <a:p>
            <a:pPr lvl="1"/>
            <a:r>
              <a:rPr lang="en-US" dirty="0"/>
              <a:t>Wash area several times a day w/antibacterial soap</a:t>
            </a:r>
          </a:p>
        </p:txBody>
      </p:sp>
      <p:sp>
        <p:nvSpPr>
          <p:cNvPr id="9" name="Content Placeholder 8"/>
          <p:cNvSpPr>
            <a:spLocks noGrp="1"/>
          </p:cNvSpPr>
          <p:nvPr>
            <p:ph sz="half" idx="2"/>
          </p:nvPr>
        </p:nvSpPr>
        <p:spPr/>
        <p:txBody>
          <a:bodyPr>
            <a:normAutofit fontScale="92500" lnSpcReduction="20000"/>
          </a:bodyPr>
          <a:lstStyle/>
          <a:p>
            <a:r>
              <a:rPr lang="en-US" dirty="0"/>
              <a:t>Practices and competitions</a:t>
            </a:r>
          </a:p>
          <a:p>
            <a:pPr lvl="1"/>
            <a:r>
              <a:rPr lang="en-US" dirty="0"/>
              <a:t>NOT sufficient to just cover the infection</a:t>
            </a:r>
          </a:p>
          <a:p>
            <a:pPr lvl="1"/>
            <a:r>
              <a:rPr lang="en-US" dirty="0"/>
              <a:t>NO PARTICIPATION until on meds for 72 </a:t>
            </a:r>
            <a:r>
              <a:rPr lang="en-US" dirty="0" err="1"/>
              <a:t>hr</a:t>
            </a:r>
            <a:endParaRPr lang="en-US" dirty="0"/>
          </a:p>
          <a:p>
            <a:pPr lvl="1"/>
            <a:r>
              <a:rPr lang="en-US" dirty="0"/>
              <a:t>MUST be free of drainage</a:t>
            </a:r>
          </a:p>
          <a:p>
            <a:pPr lvl="1"/>
            <a:r>
              <a:rPr lang="en-US" dirty="0"/>
              <a:t>NO NEW lesions can appear before resuming participation</a:t>
            </a:r>
          </a:p>
          <a:p>
            <a:pPr lvl="1"/>
            <a:r>
              <a:rPr lang="en-US" dirty="0"/>
              <a:t>MUST BE CLEARED BY AN MD!!!!!</a:t>
            </a:r>
          </a:p>
          <a:p>
            <a:pPr lvl="1"/>
            <a:endParaRPr lang="en-US" dirty="0"/>
          </a:p>
        </p:txBody>
      </p:sp>
    </p:spTree>
    <p:extLst>
      <p:ext uri="{BB962C8B-B14F-4D97-AF65-F5344CB8AC3E}">
        <p14:creationId xmlns:p14="http://schemas.microsoft.com/office/powerpoint/2010/main" val="30761233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Skin Infections – Bacterial</a:t>
            </a:r>
          </a:p>
        </p:txBody>
      </p:sp>
      <p:sp>
        <p:nvSpPr>
          <p:cNvPr id="3" name="Content Placeholder 2"/>
          <p:cNvSpPr>
            <a:spLocks noGrp="1"/>
          </p:cNvSpPr>
          <p:nvPr>
            <p:ph sz="half" idx="1"/>
          </p:nvPr>
        </p:nvSpPr>
        <p:spPr/>
        <p:txBody>
          <a:bodyPr>
            <a:normAutofit fontScale="92500" lnSpcReduction="10000"/>
          </a:bodyPr>
          <a:lstStyle/>
          <a:p>
            <a:r>
              <a:rPr lang="en-US" dirty="0"/>
              <a:t>MRSA</a:t>
            </a:r>
          </a:p>
          <a:p>
            <a:pPr lvl="1"/>
            <a:r>
              <a:rPr lang="en-US" dirty="0"/>
              <a:t>Does not respond to methicillin antibiotic</a:t>
            </a:r>
          </a:p>
          <a:p>
            <a:pPr lvl="1"/>
            <a:r>
              <a:rPr lang="en-US" dirty="0"/>
              <a:t>Everyone carries staph on their skin</a:t>
            </a:r>
          </a:p>
          <a:p>
            <a:pPr lvl="1"/>
            <a:r>
              <a:rPr lang="en-US" dirty="0"/>
              <a:t>Hard to dx at first</a:t>
            </a:r>
          </a:p>
          <a:p>
            <a:pPr lvl="2"/>
            <a:r>
              <a:rPr lang="en-US" dirty="0"/>
              <a:t>May look like impetigo, pimple, or insect bite</a:t>
            </a:r>
          </a:p>
          <a:p>
            <a:pPr lvl="1"/>
            <a:r>
              <a:rPr lang="en-US" dirty="0"/>
              <a:t>HIGHLY CONTAGIOUS!!</a:t>
            </a:r>
          </a:p>
          <a:p>
            <a:pPr lvl="2"/>
            <a:r>
              <a:rPr lang="en-US" dirty="0"/>
              <a:t>Entire football teams have been shut down in Arkansas!</a:t>
            </a:r>
          </a:p>
        </p:txBody>
      </p:sp>
      <p:sp>
        <p:nvSpPr>
          <p:cNvPr id="4" name="Content Placeholder 3"/>
          <p:cNvSpPr>
            <a:spLocks noGrp="1"/>
          </p:cNvSpPr>
          <p:nvPr>
            <p:ph sz="half" idx="2"/>
          </p:nvPr>
        </p:nvSpPr>
        <p:spPr/>
        <p:txBody>
          <a:bodyPr>
            <a:normAutofit fontScale="85000" lnSpcReduction="20000"/>
          </a:bodyPr>
          <a:lstStyle/>
          <a:p>
            <a:r>
              <a:rPr lang="en-US" dirty="0"/>
              <a:t>Can get into your blood and organs causing weakness, paralysis, EVEN DEATH!</a:t>
            </a:r>
          </a:p>
          <a:p>
            <a:r>
              <a:rPr lang="en-US" dirty="0"/>
              <a:t>Symptoms</a:t>
            </a:r>
          </a:p>
          <a:p>
            <a:pPr lvl="1"/>
            <a:r>
              <a:rPr lang="en-US" dirty="0"/>
              <a:t>Skin – boils, </a:t>
            </a:r>
            <a:r>
              <a:rPr lang="en-US" dirty="0" err="1"/>
              <a:t>abcesses</a:t>
            </a:r>
            <a:endParaRPr lang="en-US" dirty="0"/>
          </a:p>
          <a:p>
            <a:pPr lvl="1"/>
            <a:r>
              <a:rPr lang="en-US" dirty="0"/>
              <a:t>Corresponding organ</a:t>
            </a:r>
          </a:p>
          <a:p>
            <a:pPr lvl="2"/>
            <a:r>
              <a:rPr lang="en-US" dirty="0"/>
              <a:t>Heart – murmur, infections, failure</a:t>
            </a:r>
          </a:p>
          <a:p>
            <a:pPr lvl="2"/>
            <a:r>
              <a:rPr lang="en-US" dirty="0"/>
              <a:t>Lungs – pneumonia, bronchitis, SOB</a:t>
            </a:r>
          </a:p>
          <a:p>
            <a:r>
              <a:rPr lang="en-US" dirty="0"/>
              <a:t>Can deteriorate in a matter of hours!!</a:t>
            </a:r>
          </a:p>
          <a:p>
            <a:r>
              <a:rPr lang="en-US" dirty="0"/>
              <a:t>MUST be isolated &amp; cleared by an MD!!</a:t>
            </a:r>
          </a:p>
        </p:txBody>
      </p:sp>
    </p:spTree>
    <p:extLst>
      <p:ext uri="{BB962C8B-B14F-4D97-AF65-F5344CB8AC3E}">
        <p14:creationId xmlns:p14="http://schemas.microsoft.com/office/powerpoint/2010/main" val="2942691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Skin Infections – Bacterial </a:t>
            </a:r>
          </a:p>
        </p:txBody>
      </p:sp>
      <p:sp>
        <p:nvSpPr>
          <p:cNvPr id="6" name="Text Placeholder 5"/>
          <p:cNvSpPr>
            <a:spLocks noGrp="1"/>
          </p:cNvSpPr>
          <p:nvPr>
            <p:ph type="body" idx="1"/>
          </p:nvPr>
        </p:nvSpPr>
        <p:spPr/>
        <p:txBody>
          <a:bodyPr/>
          <a:lstStyle/>
          <a:p>
            <a:r>
              <a:rPr lang="en-US" dirty="0"/>
              <a:t>Streptococcal Impetigo</a:t>
            </a:r>
          </a:p>
        </p:txBody>
      </p:sp>
      <p:sp>
        <p:nvSpPr>
          <p:cNvPr id="8" name="Text Placeholder 7"/>
          <p:cNvSpPr>
            <a:spLocks noGrp="1"/>
          </p:cNvSpPr>
          <p:nvPr>
            <p:ph type="body" sz="half" idx="3"/>
          </p:nvPr>
        </p:nvSpPr>
        <p:spPr/>
        <p:txBody>
          <a:bodyPr/>
          <a:lstStyle/>
          <a:p>
            <a:r>
              <a:rPr lang="en-US" dirty="0"/>
              <a:t>MRSA</a:t>
            </a:r>
          </a:p>
        </p:txBody>
      </p:sp>
      <p:pic>
        <p:nvPicPr>
          <p:cNvPr id="10" name="Content Placeholder 9"/>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3352800" y="351417"/>
            <a:ext cx="4038599" cy="3014526"/>
          </a:xfrm>
          <a:prstGeom prst="rect">
            <a:avLst/>
          </a:prstGeom>
          <a:ln>
            <a:noFill/>
          </a:ln>
          <a:effectLst>
            <a:softEdge rad="112500"/>
          </a:effectLst>
        </p:spPr>
      </p:pic>
      <p:pic>
        <p:nvPicPr>
          <p:cNvPr id="11" name="Content Placeholder 10"/>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3428999" y="3586782"/>
            <a:ext cx="4114801" cy="2654046"/>
          </a:xfrm>
          <a:prstGeom prst="rect">
            <a:avLst/>
          </a:prstGeom>
          <a:ln>
            <a:noFill/>
          </a:ln>
          <a:effectLst>
            <a:softEdge rad="112500"/>
          </a:effectLst>
        </p:spPr>
      </p:pic>
    </p:spTree>
    <p:extLst>
      <p:ext uri="{BB962C8B-B14F-4D97-AF65-F5344CB8AC3E}">
        <p14:creationId xmlns:p14="http://schemas.microsoft.com/office/powerpoint/2010/main" val="17652389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Prevention</a:t>
            </a:r>
          </a:p>
        </p:txBody>
      </p:sp>
      <p:sp>
        <p:nvSpPr>
          <p:cNvPr id="8" name="Content Placeholder 7"/>
          <p:cNvSpPr>
            <a:spLocks noGrp="1"/>
          </p:cNvSpPr>
          <p:nvPr>
            <p:ph sz="half" idx="1"/>
          </p:nvPr>
        </p:nvSpPr>
        <p:spPr/>
        <p:txBody>
          <a:bodyPr>
            <a:normAutofit fontScale="85000" lnSpcReduction="10000"/>
          </a:bodyPr>
          <a:lstStyle/>
          <a:p>
            <a:r>
              <a:rPr lang="en-US" dirty="0"/>
              <a:t>Wash hands for at least 15 seconds using antibacterial soap</a:t>
            </a:r>
          </a:p>
          <a:p>
            <a:pPr lvl="1"/>
            <a:r>
              <a:rPr lang="en-US" dirty="0"/>
              <a:t>Get in habit of washing hands before practice!</a:t>
            </a:r>
          </a:p>
          <a:p>
            <a:r>
              <a:rPr lang="en-US" dirty="0"/>
              <a:t>Sneeze/cough into bend of elbow</a:t>
            </a:r>
          </a:p>
          <a:p>
            <a:r>
              <a:rPr lang="en-US" dirty="0"/>
              <a:t>DO NOT SHARE personal items such as towels, razors, bar soap, deodorant, combs, etc.</a:t>
            </a:r>
          </a:p>
          <a:p>
            <a:r>
              <a:rPr lang="en-US" dirty="0"/>
              <a:t>Take home &amp; wash practice clothes each day!</a:t>
            </a:r>
          </a:p>
        </p:txBody>
      </p:sp>
      <p:sp>
        <p:nvSpPr>
          <p:cNvPr id="9" name="Content Placeholder 8"/>
          <p:cNvSpPr>
            <a:spLocks noGrp="1"/>
          </p:cNvSpPr>
          <p:nvPr>
            <p:ph sz="half" idx="2"/>
          </p:nvPr>
        </p:nvSpPr>
        <p:spPr/>
        <p:txBody>
          <a:bodyPr>
            <a:normAutofit fontScale="85000" lnSpcReduction="20000"/>
          </a:bodyPr>
          <a:lstStyle/>
          <a:p>
            <a:r>
              <a:rPr lang="en-US" dirty="0"/>
              <a:t>Shower ASAP after each practice or game.</a:t>
            </a:r>
          </a:p>
          <a:p>
            <a:r>
              <a:rPr lang="en-US" dirty="0"/>
              <a:t>Shoes and socks should be kept dry.</a:t>
            </a:r>
          </a:p>
          <a:p>
            <a:r>
              <a:rPr lang="en-US" dirty="0"/>
              <a:t>Surfaces such as mats, treatment tables, weight benches and bars, turf, etc. must be kept clean &amp; disinfected after use.</a:t>
            </a:r>
          </a:p>
          <a:p>
            <a:r>
              <a:rPr lang="en-US" dirty="0"/>
              <a:t>COVER cuts &amp; abrasions!</a:t>
            </a:r>
          </a:p>
          <a:p>
            <a:r>
              <a:rPr lang="en-US" dirty="0"/>
              <a:t>DO NOT SHARE water bottles if possible. If it is necessary, keep bottles and coolers clean!</a:t>
            </a:r>
          </a:p>
        </p:txBody>
      </p:sp>
    </p:spTree>
    <p:extLst>
      <p:ext uri="{BB962C8B-B14F-4D97-AF65-F5344CB8AC3E}">
        <p14:creationId xmlns:p14="http://schemas.microsoft.com/office/powerpoint/2010/main" val="18133916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33680-0EA6-7D4D-B17E-655643E06FDE}"/>
              </a:ext>
            </a:extLst>
          </p:cNvPr>
          <p:cNvSpPr>
            <a:spLocks noGrp="1"/>
          </p:cNvSpPr>
          <p:nvPr>
            <p:ph type="ctrTitle"/>
          </p:nvPr>
        </p:nvSpPr>
        <p:spPr>
          <a:xfrm>
            <a:off x="571500" y="1428750"/>
            <a:ext cx="4229100" cy="2286000"/>
          </a:xfrm>
        </p:spPr>
        <p:txBody>
          <a:bodyPr>
            <a:normAutofit/>
          </a:bodyPr>
          <a:lstStyle/>
          <a:p>
            <a:pPr algn="l"/>
            <a:r>
              <a:rPr lang="en-US" sz="4000" dirty="0"/>
              <a:t>SUDDEN CARDIAC ARREST</a:t>
            </a:r>
          </a:p>
        </p:txBody>
      </p:sp>
      <p:sp>
        <p:nvSpPr>
          <p:cNvPr id="3" name="Subtitle 2">
            <a:extLst>
              <a:ext uri="{FF2B5EF4-FFF2-40B4-BE49-F238E27FC236}">
                <a16:creationId xmlns:a16="http://schemas.microsoft.com/office/drawing/2014/main" id="{5AD7C1A8-4CE7-1A46-A463-BA7FC58D7166}"/>
              </a:ext>
            </a:extLst>
          </p:cNvPr>
          <p:cNvSpPr>
            <a:spLocks noGrp="1"/>
          </p:cNvSpPr>
          <p:nvPr>
            <p:ph type="subTitle" idx="1"/>
          </p:nvPr>
        </p:nvSpPr>
        <p:spPr>
          <a:xfrm>
            <a:off x="571499" y="3920050"/>
            <a:ext cx="5450682" cy="1143000"/>
          </a:xfrm>
        </p:spPr>
        <p:txBody>
          <a:bodyPr>
            <a:normAutofit fontScale="92500" lnSpcReduction="20000"/>
          </a:bodyPr>
          <a:lstStyle/>
          <a:p>
            <a:pPr algn="l"/>
            <a:r>
              <a:rPr lang="en-US" dirty="0"/>
              <a:t>CHRISTA FINNEY, MS, LAT, ATC</a:t>
            </a:r>
          </a:p>
          <a:p>
            <a:pPr algn="l"/>
            <a:r>
              <a:rPr lang="en-US" dirty="0"/>
              <a:t>ARKANSAS ATHLETIC  TRAINERS’ ASSOCIATION</a:t>
            </a:r>
          </a:p>
        </p:txBody>
      </p:sp>
    </p:spTree>
    <p:extLst>
      <p:ext uri="{BB962C8B-B14F-4D97-AF65-F5344CB8AC3E}">
        <p14:creationId xmlns:p14="http://schemas.microsoft.com/office/powerpoint/2010/main" val="1219644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653B5-4531-7A4D-ABEF-DBFEEFA45728}"/>
              </a:ext>
            </a:extLst>
          </p:cNvPr>
          <p:cNvSpPr>
            <a:spLocks noGrp="1"/>
          </p:cNvSpPr>
          <p:nvPr>
            <p:ph type="title"/>
          </p:nvPr>
        </p:nvSpPr>
        <p:spPr/>
        <p:txBody>
          <a:bodyPr>
            <a:normAutofit/>
          </a:bodyPr>
          <a:lstStyle/>
          <a:p>
            <a:r>
              <a:rPr lang="en-US" sz="3000" dirty="0"/>
              <a:t>WHAT IS SUDDEN CARDIAC ARREST (SCA)?</a:t>
            </a:r>
          </a:p>
        </p:txBody>
      </p:sp>
      <p:sp>
        <p:nvSpPr>
          <p:cNvPr id="3" name="Content Placeholder 2">
            <a:extLst>
              <a:ext uri="{FF2B5EF4-FFF2-40B4-BE49-F238E27FC236}">
                <a16:creationId xmlns:a16="http://schemas.microsoft.com/office/drawing/2014/main" id="{A03155DC-80FB-194F-B6A9-A817E42F4AC0}"/>
              </a:ext>
            </a:extLst>
          </p:cNvPr>
          <p:cNvSpPr>
            <a:spLocks noGrp="1"/>
          </p:cNvSpPr>
          <p:nvPr>
            <p:ph idx="1"/>
          </p:nvPr>
        </p:nvSpPr>
        <p:spPr/>
        <p:txBody>
          <a:bodyPr>
            <a:normAutofit fontScale="92500"/>
          </a:bodyPr>
          <a:lstStyle/>
          <a:p>
            <a:r>
              <a:rPr lang="en-US" dirty="0"/>
              <a:t>SCA IS THE SUDDEN, UNEXPECTED LOSS OF HEART FUNCTION, BREATHING, AND CONSCIOUSNESS.</a:t>
            </a:r>
          </a:p>
          <a:p>
            <a:r>
              <a:rPr lang="en-US" dirty="0"/>
              <a:t>RESULTS FROM ELECTRICAL DISTURBANCE IN THE HEART CAUSING IT TO BEAT VERY RAPIDLY (VENTRICULAR FIBRILLATION) FOLLOWED QUICKLY BY LACK OF A PULSE.</a:t>
            </a:r>
          </a:p>
          <a:p>
            <a:r>
              <a:rPr lang="en-US" dirty="0"/>
              <a:t>VICTIMS TYPICALLY LOSE CONSCIOUSNESS WITHIN A MATTER OF SECONDS.</a:t>
            </a:r>
          </a:p>
        </p:txBody>
      </p:sp>
    </p:spTree>
    <p:extLst>
      <p:ext uri="{BB962C8B-B14F-4D97-AF65-F5344CB8AC3E}">
        <p14:creationId xmlns:p14="http://schemas.microsoft.com/office/powerpoint/2010/main" val="882958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1686-E621-AB47-981E-7F228FEFBF57}"/>
              </a:ext>
            </a:extLst>
          </p:cNvPr>
          <p:cNvSpPr>
            <a:spLocks noGrp="1"/>
          </p:cNvSpPr>
          <p:nvPr>
            <p:ph type="title"/>
          </p:nvPr>
        </p:nvSpPr>
        <p:spPr/>
        <p:txBody>
          <a:bodyPr/>
          <a:lstStyle/>
          <a:p>
            <a:r>
              <a:rPr lang="en-US" dirty="0"/>
              <a:t>WHAT IS SCA?</a:t>
            </a:r>
          </a:p>
        </p:txBody>
      </p:sp>
      <p:sp>
        <p:nvSpPr>
          <p:cNvPr id="3" name="Content Placeholder 2">
            <a:extLst>
              <a:ext uri="{FF2B5EF4-FFF2-40B4-BE49-F238E27FC236}">
                <a16:creationId xmlns:a16="http://schemas.microsoft.com/office/drawing/2014/main" id="{E35BE27A-CA3F-3847-BA2B-362F07B69945}"/>
              </a:ext>
            </a:extLst>
          </p:cNvPr>
          <p:cNvSpPr>
            <a:spLocks noGrp="1"/>
          </p:cNvSpPr>
          <p:nvPr>
            <p:ph idx="1"/>
          </p:nvPr>
        </p:nvSpPr>
        <p:spPr/>
        <p:txBody>
          <a:bodyPr>
            <a:normAutofit/>
          </a:bodyPr>
          <a:lstStyle/>
          <a:p>
            <a:r>
              <a:rPr lang="en-US" dirty="0"/>
              <a:t>WITHOUT IMMEDIATE CPR TO HELP THE HEART CONTINUE TO TRANSPORT AND MAINTAIN THE SUPPLY OF OXYGENATED BLOOD TO VITAL ORGANS AND THE SHOCK OF AN AED TO RESTORE NORMAL HEART RHYTHM, VICTIMS USUALLY DIE.</a:t>
            </a:r>
          </a:p>
          <a:p>
            <a:r>
              <a:rPr lang="en-US" dirty="0"/>
              <a:t>WAITING FOR PARAMEDICS OR AMBULANCE TO ARRIVE IS OFTEN TOO LATE.</a:t>
            </a:r>
          </a:p>
          <a:p>
            <a:endParaRPr lang="en-US" dirty="0"/>
          </a:p>
        </p:txBody>
      </p:sp>
    </p:spTree>
    <p:extLst>
      <p:ext uri="{BB962C8B-B14F-4D97-AF65-F5344CB8AC3E}">
        <p14:creationId xmlns:p14="http://schemas.microsoft.com/office/powerpoint/2010/main" val="38354443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we mean by Communicable Diseases?</a:t>
            </a:r>
          </a:p>
        </p:txBody>
      </p:sp>
      <p:sp>
        <p:nvSpPr>
          <p:cNvPr id="3" name="Content Placeholder 2"/>
          <p:cNvSpPr>
            <a:spLocks noGrp="1"/>
          </p:cNvSpPr>
          <p:nvPr>
            <p:ph idx="1"/>
          </p:nvPr>
        </p:nvSpPr>
        <p:spPr/>
        <p:txBody>
          <a:bodyPr/>
          <a:lstStyle/>
          <a:p>
            <a:r>
              <a:rPr lang="en-US" dirty="0"/>
              <a:t>Any illness spread person-to-person through direct or indirect contact with a colonized or infected person.</a:t>
            </a:r>
          </a:p>
          <a:p>
            <a:pPr lvl="1"/>
            <a:r>
              <a:rPr lang="en-US" dirty="0"/>
              <a:t>Direct contact – skin to skin</a:t>
            </a:r>
          </a:p>
          <a:p>
            <a:pPr lvl="1"/>
            <a:r>
              <a:rPr lang="en-US" dirty="0"/>
              <a:t>Indirect contact – touching a surface a colonized or infected person previously touched.</a:t>
            </a:r>
          </a:p>
          <a:p>
            <a:pPr lvl="1"/>
            <a:r>
              <a:rPr lang="en-US" dirty="0"/>
              <a:t>Colonized – carries disease but does not exhibit signs or symptoms</a:t>
            </a:r>
          </a:p>
          <a:p>
            <a:pPr lvl="1"/>
            <a:r>
              <a:rPr lang="en-US" dirty="0"/>
              <a:t>Infected – Shows signs or symptoms of </a:t>
            </a:r>
            <a:r>
              <a:rPr lang="en-US" dirty="0" err="1"/>
              <a:t>dz</a:t>
            </a:r>
            <a:endParaRPr lang="en-US" dirty="0"/>
          </a:p>
        </p:txBody>
      </p:sp>
    </p:spTree>
    <p:extLst>
      <p:ext uri="{BB962C8B-B14F-4D97-AF65-F5344CB8AC3E}">
        <p14:creationId xmlns:p14="http://schemas.microsoft.com/office/powerpoint/2010/main" val="21996664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2FEE-125A-9348-8D72-A83D6EDABE6B}"/>
              </a:ext>
            </a:extLst>
          </p:cNvPr>
          <p:cNvSpPr>
            <a:spLocks noGrp="1"/>
          </p:cNvSpPr>
          <p:nvPr>
            <p:ph type="title"/>
          </p:nvPr>
        </p:nvSpPr>
        <p:spPr/>
        <p:txBody>
          <a:bodyPr/>
          <a:lstStyle/>
          <a:p>
            <a:r>
              <a:rPr lang="en-US" dirty="0"/>
              <a:t>WHAT IS SCA?</a:t>
            </a:r>
          </a:p>
        </p:txBody>
      </p:sp>
      <p:sp>
        <p:nvSpPr>
          <p:cNvPr id="3" name="Content Placeholder 2">
            <a:extLst>
              <a:ext uri="{FF2B5EF4-FFF2-40B4-BE49-F238E27FC236}">
                <a16:creationId xmlns:a16="http://schemas.microsoft.com/office/drawing/2014/main" id="{CCC1D329-3E98-5941-8262-C48F2A48B156}"/>
              </a:ext>
            </a:extLst>
          </p:cNvPr>
          <p:cNvSpPr>
            <a:spLocks noGrp="1"/>
          </p:cNvSpPr>
          <p:nvPr>
            <p:ph idx="1"/>
          </p:nvPr>
        </p:nvSpPr>
        <p:spPr/>
        <p:txBody>
          <a:bodyPr>
            <a:normAutofit/>
          </a:bodyPr>
          <a:lstStyle/>
          <a:p>
            <a:r>
              <a:rPr lang="en-US" dirty="0"/>
              <a:t>SCA IS DIFFERENT THAN A HEART ATTACK, WHICH OCCURS WHEN BLOOD FLOW TO A PORTION OF THE HEART IS BLOCKED.</a:t>
            </a:r>
          </a:p>
          <a:p>
            <a:r>
              <a:rPr lang="en-US" dirty="0"/>
              <a:t>HOWEVER, A HEART ATTACK CAN SOMETIMES TRIGGER AN ELECTRICAL DISTURBANCE THAT LEADS TO SCA.</a:t>
            </a:r>
          </a:p>
          <a:p>
            <a:r>
              <a:rPr lang="en-US" dirty="0"/>
              <a:t>IT IS THE LEADING CAUSE OF DEATH IN YOUNG ATHLETES WHILE EXERCISING.</a:t>
            </a:r>
          </a:p>
        </p:txBody>
      </p:sp>
    </p:spTree>
    <p:extLst>
      <p:ext uri="{BB962C8B-B14F-4D97-AF65-F5344CB8AC3E}">
        <p14:creationId xmlns:p14="http://schemas.microsoft.com/office/powerpoint/2010/main" val="48753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A52958-58A8-F646-AB03-1FD3E7965FC9}"/>
              </a:ext>
            </a:extLst>
          </p:cNvPr>
          <p:cNvSpPr>
            <a:spLocks noGrp="1"/>
          </p:cNvSpPr>
          <p:nvPr>
            <p:ph type="title"/>
          </p:nvPr>
        </p:nvSpPr>
        <p:spPr/>
        <p:txBody>
          <a:bodyPr/>
          <a:lstStyle/>
          <a:p>
            <a:r>
              <a:rPr lang="en-US" dirty="0"/>
              <a:t>SIGNS AND SYMPTOMS OF SCA</a:t>
            </a:r>
          </a:p>
        </p:txBody>
      </p:sp>
      <p:sp>
        <p:nvSpPr>
          <p:cNvPr id="5" name="Content Placeholder 4">
            <a:extLst>
              <a:ext uri="{FF2B5EF4-FFF2-40B4-BE49-F238E27FC236}">
                <a16:creationId xmlns:a16="http://schemas.microsoft.com/office/drawing/2014/main" id="{471A390E-19D1-624B-B67C-3BF80DDA6539}"/>
              </a:ext>
            </a:extLst>
          </p:cNvPr>
          <p:cNvSpPr>
            <a:spLocks noGrp="1"/>
          </p:cNvSpPr>
          <p:nvPr>
            <p:ph sz="half" idx="1"/>
          </p:nvPr>
        </p:nvSpPr>
        <p:spPr/>
        <p:txBody>
          <a:bodyPr>
            <a:normAutofit fontScale="92500" lnSpcReduction="20000"/>
          </a:bodyPr>
          <a:lstStyle/>
          <a:p>
            <a:r>
              <a:rPr lang="en-US" dirty="0"/>
              <a:t>OFTEN DRASTIC, IMMEDIATE, AND GIVE LITTLE WARNING.</a:t>
            </a:r>
          </a:p>
          <a:p>
            <a:r>
              <a:rPr lang="en-US" dirty="0"/>
              <a:t>CHEST PAIN AND BLACKOUTS, ESPECIALLY WITH EXERTION</a:t>
            </a:r>
          </a:p>
          <a:p>
            <a:r>
              <a:rPr lang="en-US" dirty="0"/>
              <a:t>FAINTING</a:t>
            </a:r>
          </a:p>
          <a:p>
            <a:r>
              <a:rPr lang="en-US" dirty="0"/>
              <a:t>PALPITATIONS OR FLUTTERING OF THE HEART</a:t>
            </a:r>
          </a:p>
          <a:p>
            <a:r>
              <a:rPr lang="en-US" dirty="0"/>
              <a:t>BECOMING EASILY FATIGUED</a:t>
            </a:r>
          </a:p>
        </p:txBody>
      </p:sp>
      <p:sp>
        <p:nvSpPr>
          <p:cNvPr id="6" name="Content Placeholder 5">
            <a:extLst>
              <a:ext uri="{FF2B5EF4-FFF2-40B4-BE49-F238E27FC236}">
                <a16:creationId xmlns:a16="http://schemas.microsoft.com/office/drawing/2014/main" id="{71BFAC0E-70E6-3B45-89F3-5431857EFE5D}"/>
              </a:ext>
            </a:extLst>
          </p:cNvPr>
          <p:cNvSpPr>
            <a:spLocks noGrp="1"/>
          </p:cNvSpPr>
          <p:nvPr>
            <p:ph sz="half" idx="2"/>
          </p:nvPr>
        </p:nvSpPr>
        <p:spPr/>
        <p:txBody>
          <a:bodyPr>
            <a:normAutofit fontScale="92500" lnSpcReduction="20000"/>
          </a:bodyPr>
          <a:lstStyle/>
          <a:p>
            <a:r>
              <a:rPr lang="en-US" dirty="0"/>
              <a:t>WEAKNESS</a:t>
            </a:r>
          </a:p>
          <a:p>
            <a:r>
              <a:rPr lang="en-US" dirty="0"/>
              <a:t>DIZZINESS</a:t>
            </a:r>
          </a:p>
          <a:p>
            <a:r>
              <a:rPr lang="en-US" dirty="0"/>
              <a:t>VOMITING</a:t>
            </a:r>
          </a:p>
          <a:p>
            <a:r>
              <a:rPr lang="en-US" dirty="0"/>
              <a:t>SHORTNESS OF BREATH</a:t>
            </a:r>
          </a:p>
          <a:p>
            <a:r>
              <a:rPr lang="en-US" dirty="0"/>
              <a:t>SUDDEN COLLAPSE</a:t>
            </a:r>
          </a:p>
          <a:p>
            <a:r>
              <a:rPr lang="en-US" dirty="0"/>
              <a:t>NO PULSE</a:t>
            </a:r>
          </a:p>
          <a:p>
            <a:r>
              <a:rPr lang="en-US" dirty="0"/>
              <a:t>NO BREATHING</a:t>
            </a:r>
          </a:p>
          <a:p>
            <a:r>
              <a:rPr lang="en-US" dirty="0"/>
              <a:t>LOSS OF CONSCIOUSNESS</a:t>
            </a:r>
          </a:p>
        </p:txBody>
      </p:sp>
    </p:spTree>
    <p:extLst>
      <p:ext uri="{BB962C8B-B14F-4D97-AF65-F5344CB8AC3E}">
        <p14:creationId xmlns:p14="http://schemas.microsoft.com/office/powerpoint/2010/main" val="13572400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EC54E-737C-714A-8F62-04C370519CBB}"/>
              </a:ext>
            </a:extLst>
          </p:cNvPr>
          <p:cNvSpPr>
            <a:spLocks noGrp="1"/>
          </p:cNvSpPr>
          <p:nvPr>
            <p:ph type="title"/>
          </p:nvPr>
        </p:nvSpPr>
        <p:spPr/>
        <p:txBody>
          <a:bodyPr vert="horz" lIns="68580" tIns="34290" rIns="68580" bIns="34290" rtlCol="0" anchor="ctr">
            <a:noAutofit/>
          </a:bodyPr>
          <a:lstStyle/>
          <a:p>
            <a:r>
              <a:rPr lang="en-US" sz="3200" dirty="0"/>
              <a:t>WHAT TO DO IF YOU SUSPECT SCA</a:t>
            </a:r>
          </a:p>
        </p:txBody>
      </p:sp>
      <p:sp>
        <p:nvSpPr>
          <p:cNvPr id="3" name="Content Placeholder 2">
            <a:extLst>
              <a:ext uri="{FF2B5EF4-FFF2-40B4-BE49-F238E27FC236}">
                <a16:creationId xmlns:a16="http://schemas.microsoft.com/office/drawing/2014/main" id="{150AF9A6-F9C4-BD44-B8DE-B822B05B67A8}"/>
              </a:ext>
            </a:extLst>
          </p:cNvPr>
          <p:cNvSpPr>
            <a:spLocks noGrp="1"/>
          </p:cNvSpPr>
          <p:nvPr>
            <p:ph sz="half" idx="1"/>
          </p:nvPr>
        </p:nvSpPr>
        <p:spPr/>
        <p:txBody>
          <a:bodyPr vert="horz" lIns="68580" tIns="34290" rIns="68580" bIns="34290" rtlCol="0" anchor="t">
            <a:normAutofit/>
          </a:bodyPr>
          <a:lstStyle/>
          <a:p>
            <a:pPr>
              <a:lnSpc>
                <a:spcPct val="115000"/>
              </a:lnSpc>
            </a:pPr>
            <a:r>
              <a:rPr lang="en-US" sz="1800" dirty="0"/>
              <a:t>CLEAR THE SCENE</a:t>
            </a:r>
          </a:p>
          <a:p>
            <a:pPr>
              <a:lnSpc>
                <a:spcPct val="115000"/>
              </a:lnSpc>
            </a:pPr>
            <a:r>
              <a:rPr lang="en-US" sz="1800" dirty="0"/>
              <a:t>RULE OUT ANY HEAD, NECK, OR SPINE INJURY</a:t>
            </a:r>
          </a:p>
          <a:p>
            <a:pPr>
              <a:lnSpc>
                <a:spcPct val="115000"/>
              </a:lnSpc>
            </a:pPr>
            <a:r>
              <a:rPr lang="en-US" sz="1800" dirty="0"/>
              <a:t>BEGIN CPR AND RETRIEVE THE CLOSEST AED.</a:t>
            </a:r>
          </a:p>
          <a:p>
            <a:pPr>
              <a:lnSpc>
                <a:spcPct val="115000"/>
              </a:lnSpc>
            </a:pPr>
            <a:r>
              <a:rPr lang="en-US" sz="1800" dirty="0"/>
              <a:t>ACTIVATE EMS AND CONTINUE CPR/AED UNTIL EMS TAKES CONTROL OF THE SCENE.</a:t>
            </a:r>
          </a:p>
        </p:txBody>
      </p:sp>
      <p:pic>
        <p:nvPicPr>
          <p:cNvPr id="11" name="Content Placeholder 10" descr="A picture containing game&#10;&#10;Description automatically generated">
            <a:extLst>
              <a:ext uri="{FF2B5EF4-FFF2-40B4-BE49-F238E27FC236}">
                <a16:creationId xmlns:a16="http://schemas.microsoft.com/office/drawing/2014/main" id="{1132EB08-B169-D246-8201-C8ABD9A66A38}"/>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1421816"/>
            <a:ext cx="4038600" cy="4014368"/>
          </a:xfrm>
        </p:spPr>
      </p:pic>
    </p:spTree>
    <p:extLst>
      <p:ext uri="{BB962C8B-B14F-4D97-AF65-F5344CB8AC3E}">
        <p14:creationId xmlns:p14="http://schemas.microsoft.com/office/powerpoint/2010/main" val="7345245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we mean…	</a:t>
            </a:r>
          </a:p>
        </p:txBody>
      </p:sp>
      <p:sp>
        <p:nvSpPr>
          <p:cNvPr id="3" name="Content Placeholder 2"/>
          <p:cNvSpPr>
            <a:spLocks noGrp="1"/>
          </p:cNvSpPr>
          <p:nvPr>
            <p:ph sz="half" idx="1"/>
          </p:nvPr>
        </p:nvSpPr>
        <p:spPr/>
        <p:txBody>
          <a:bodyPr>
            <a:normAutofit lnSpcReduction="10000"/>
          </a:bodyPr>
          <a:lstStyle/>
          <a:p>
            <a:r>
              <a:rPr lang="en-US" dirty="0"/>
              <a:t>Can happen anywhere large groups congregate.</a:t>
            </a:r>
          </a:p>
          <a:p>
            <a:r>
              <a:rPr lang="en-US" dirty="0"/>
              <a:t>Athletes are especially susceptible!</a:t>
            </a:r>
          </a:p>
          <a:p>
            <a:r>
              <a:rPr lang="en-US" dirty="0"/>
              <a:t>Caused by microorganisms</a:t>
            </a:r>
          </a:p>
          <a:p>
            <a:pPr lvl="1"/>
            <a:r>
              <a:rPr lang="en-US" dirty="0"/>
              <a:t>Fungi</a:t>
            </a:r>
          </a:p>
          <a:p>
            <a:pPr lvl="1"/>
            <a:r>
              <a:rPr lang="en-US" dirty="0"/>
              <a:t>Virus</a:t>
            </a:r>
          </a:p>
          <a:p>
            <a:pPr lvl="1"/>
            <a:r>
              <a:rPr lang="en-US" dirty="0"/>
              <a:t>Bacteria</a:t>
            </a:r>
          </a:p>
          <a:p>
            <a:pPr lvl="1"/>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849563"/>
            <a:ext cx="4038600" cy="227171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1778396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Illnesses	</a:t>
            </a:r>
          </a:p>
        </p:txBody>
      </p:sp>
      <p:sp>
        <p:nvSpPr>
          <p:cNvPr id="3" name="Content Placeholder 2"/>
          <p:cNvSpPr>
            <a:spLocks noGrp="1"/>
          </p:cNvSpPr>
          <p:nvPr>
            <p:ph sz="half" idx="1"/>
          </p:nvPr>
        </p:nvSpPr>
        <p:spPr/>
        <p:txBody>
          <a:bodyPr>
            <a:normAutofit/>
          </a:bodyPr>
          <a:lstStyle/>
          <a:p>
            <a:r>
              <a:rPr lang="en-US" dirty="0"/>
              <a:t>Upper respiratory</a:t>
            </a:r>
          </a:p>
          <a:p>
            <a:pPr lvl="1"/>
            <a:r>
              <a:rPr lang="en-US" dirty="0"/>
              <a:t>Bronchitis</a:t>
            </a:r>
          </a:p>
          <a:p>
            <a:pPr lvl="1"/>
            <a:r>
              <a:rPr lang="en-US" dirty="0"/>
              <a:t>Pneumonia</a:t>
            </a:r>
          </a:p>
          <a:p>
            <a:pPr lvl="1"/>
            <a:r>
              <a:rPr lang="en-US" dirty="0"/>
              <a:t>Flu</a:t>
            </a:r>
          </a:p>
          <a:p>
            <a:pPr lvl="1"/>
            <a:r>
              <a:rPr lang="en-US" dirty="0"/>
              <a:t>Usually viral</a:t>
            </a:r>
          </a:p>
          <a:p>
            <a:pPr lvl="2"/>
            <a:r>
              <a:rPr lang="en-US" dirty="0"/>
              <a:t>Antibiotics will not help!</a:t>
            </a:r>
          </a:p>
          <a:p>
            <a:pPr lvl="2"/>
            <a:r>
              <a:rPr lang="en-US" dirty="0"/>
              <a:t>Needs to run its course</a:t>
            </a:r>
          </a:p>
          <a:p>
            <a:pPr lvl="2"/>
            <a:r>
              <a:rPr lang="en-US" dirty="0"/>
              <a:t>Treat symptoms</a:t>
            </a:r>
          </a:p>
          <a:p>
            <a:pPr marL="64008" indent="0">
              <a:buNone/>
            </a:pP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905000"/>
            <a:ext cx="4038600" cy="3200399"/>
          </a:xfrm>
          <a:prstGeom prst="rect">
            <a:avLst/>
          </a:prstGeom>
          <a:ln>
            <a:noFill/>
          </a:ln>
          <a:effectLst>
            <a:softEdge rad="112500"/>
          </a:effectLst>
        </p:spPr>
      </p:pic>
    </p:spTree>
    <p:extLst>
      <p:ext uri="{BB962C8B-B14F-4D97-AF65-F5344CB8AC3E}">
        <p14:creationId xmlns:p14="http://schemas.microsoft.com/office/powerpoint/2010/main" val="12062052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Illnesses</a:t>
            </a:r>
          </a:p>
        </p:txBody>
      </p:sp>
      <p:sp>
        <p:nvSpPr>
          <p:cNvPr id="3" name="Content Placeholder 2"/>
          <p:cNvSpPr>
            <a:spLocks noGrp="1"/>
          </p:cNvSpPr>
          <p:nvPr>
            <p:ph sz="half" idx="1"/>
          </p:nvPr>
        </p:nvSpPr>
        <p:spPr/>
        <p:txBody>
          <a:bodyPr>
            <a:normAutofit fontScale="92500" lnSpcReduction="10000"/>
          </a:bodyPr>
          <a:lstStyle/>
          <a:p>
            <a:r>
              <a:rPr lang="en-US" dirty="0" err="1"/>
              <a:t>Bloodborne</a:t>
            </a:r>
            <a:r>
              <a:rPr lang="en-US" dirty="0"/>
              <a:t> Pathogens</a:t>
            </a:r>
          </a:p>
          <a:p>
            <a:pPr lvl="1"/>
            <a:r>
              <a:rPr lang="en-US" dirty="0"/>
              <a:t>HIV, AIDS, Hepatitis B, Hepatitis C</a:t>
            </a:r>
          </a:p>
          <a:p>
            <a:pPr lvl="2"/>
            <a:r>
              <a:rPr lang="en-US" dirty="0"/>
              <a:t>No vaccine for </a:t>
            </a:r>
            <a:r>
              <a:rPr lang="en-US" dirty="0" err="1"/>
              <a:t>Hep</a:t>
            </a:r>
            <a:r>
              <a:rPr lang="en-US" dirty="0"/>
              <a:t> C</a:t>
            </a:r>
          </a:p>
          <a:p>
            <a:pPr lvl="1"/>
            <a:r>
              <a:rPr lang="en-US" dirty="0"/>
              <a:t>Use Universal Precautions</a:t>
            </a:r>
          </a:p>
          <a:p>
            <a:pPr lvl="1"/>
            <a:r>
              <a:rPr lang="en-US" dirty="0"/>
              <a:t>Contaminated surfaces and uniforms must be cleaned before play resumes</a:t>
            </a:r>
          </a:p>
          <a:p>
            <a:pPr lvl="1"/>
            <a:r>
              <a:rPr lang="en-US" dirty="0"/>
              <a:t>Good rule of thumb: If it’s damp and it’s not yours, don’t touch it!</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03922" y="1981200"/>
            <a:ext cx="3530478" cy="3276599"/>
          </a:xfrm>
          <a:prstGeom prst="rect">
            <a:avLst/>
          </a:prstGeom>
          <a:ln>
            <a:noFill/>
          </a:ln>
          <a:effectLst>
            <a:softEdge rad="112500"/>
          </a:effectLst>
        </p:spPr>
      </p:pic>
    </p:spTree>
    <p:extLst>
      <p:ext uri="{BB962C8B-B14F-4D97-AF65-F5344CB8AC3E}">
        <p14:creationId xmlns:p14="http://schemas.microsoft.com/office/powerpoint/2010/main" val="24391561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Illnesses	</a:t>
            </a:r>
          </a:p>
        </p:txBody>
      </p:sp>
      <p:pic>
        <p:nvPicPr>
          <p:cNvPr id="9" name="Content Placeholder 8"/>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89000" y="2931319"/>
            <a:ext cx="3175000" cy="2108200"/>
          </a:xfrm>
          <a:prstGeom prst="rect">
            <a:avLst/>
          </a:prstGeom>
          <a:ln>
            <a:noFill/>
          </a:ln>
          <a:effectLst>
            <a:softEdge rad="112500"/>
          </a:effectLst>
        </p:spPr>
      </p:pic>
      <p:sp>
        <p:nvSpPr>
          <p:cNvPr id="4" name="Content Placeholder 3"/>
          <p:cNvSpPr>
            <a:spLocks noGrp="1"/>
          </p:cNvSpPr>
          <p:nvPr>
            <p:ph sz="half" idx="2"/>
          </p:nvPr>
        </p:nvSpPr>
        <p:spPr/>
        <p:txBody>
          <a:bodyPr>
            <a:normAutofit fontScale="85000" lnSpcReduction="10000"/>
          </a:bodyPr>
          <a:lstStyle/>
          <a:p>
            <a:r>
              <a:rPr lang="en-US" dirty="0"/>
              <a:t>Meningitis</a:t>
            </a:r>
          </a:p>
          <a:p>
            <a:pPr lvl="1"/>
            <a:r>
              <a:rPr lang="en-US" dirty="0"/>
              <a:t>Inflammation of membranes surrounding brain and spinal cord</a:t>
            </a:r>
          </a:p>
          <a:p>
            <a:pPr lvl="1"/>
            <a:r>
              <a:rPr lang="en-US" dirty="0"/>
              <a:t>Viral or bacterial</a:t>
            </a:r>
          </a:p>
          <a:p>
            <a:pPr lvl="2"/>
            <a:r>
              <a:rPr lang="en-US" dirty="0"/>
              <a:t>Bacterial more easily spread through saliva &amp; throat secretions</a:t>
            </a:r>
          </a:p>
          <a:p>
            <a:pPr lvl="2"/>
            <a:r>
              <a:rPr lang="en-US" dirty="0"/>
              <a:t>Do NOT share bottles, utensils, etc.</a:t>
            </a:r>
          </a:p>
          <a:p>
            <a:pPr lvl="1"/>
            <a:r>
              <a:rPr lang="en-US" dirty="0"/>
              <a:t>Rapid onset fever, stiffness (neck), headache, light sensitivity, possible rash</a:t>
            </a:r>
          </a:p>
        </p:txBody>
      </p:sp>
    </p:spTree>
    <p:extLst>
      <p:ext uri="{BB962C8B-B14F-4D97-AF65-F5344CB8AC3E}">
        <p14:creationId xmlns:p14="http://schemas.microsoft.com/office/powerpoint/2010/main" val="36171396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Common Illnesses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Mononucleosis</a:t>
            </a:r>
          </a:p>
          <a:p>
            <a:pPr lvl="1"/>
            <a:r>
              <a:rPr lang="en-US" dirty="0"/>
              <a:t>Caused by the Epstein-Barr Virus</a:t>
            </a:r>
          </a:p>
          <a:p>
            <a:pPr lvl="1"/>
            <a:r>
              <a:rPr lang="en-US" dirty="0"/>
              <a:t>Signs &amp; Symptoms</a:t>
            </a:r>
          </a:p>
          <a:p>
            <a:pPr lvl="2"/>
            <a:r>
              <a:rPr lang="en-US" dirty="0"/>
              <a:t>Fever</a:t>
            </a:r>
          </a:p>
          <a:p>
            <a:pPr lvl="2"/>
            <a:r>
              <a:rPr lang="en-US" dirty="0"/>
              <a:t>Sore throat</a:t>
            </a:r>
          </a:p>
          <a:p>
            <a:pPr lvl="2"/>
            <a:r>
              <a:rPr lang="en-US" dirty="0"/>
              <a:t>Swollen lymph nodes</a:t>
            </a:r>
          </a:p>
          <a:p>
            <a:pPr lvl="2"/>
            <a:r>
              <a:rPr lang="en-US" dirty="0"/>
              <a:t>Enlarged spleen</a:t>
            </a:r>
          </a:p>
          <a:p>
            <a:pPr lvl="3"/>
            <a:r>
              <a:rPr lang="en-US" dirty="0"/>
              <a:t>Excess pressure or direct contact can rupture an enlarged spleen. THIS CAN BE FATAL!!!!!</a:t>
            </a:r>
          </a:p>
          <a:p>
            <a:pPr lvl="1"/>
            <a:r>
              <a:rPr lang="en-US" dirty="0"/>
              <a:t>NO ACTIVITY FOR 3-4 WEEKS!!</a:t>
            </a:r>
          </a:p>
          <a:p>
            <a:pPr lvl="3"/>
            <a:r>
              <a:rPr lang="en-US" dirty="0"/>
              <a:t>Includes running, lifting weights, contact, carrying equipment, etc.</a:t>
            </a:r>
          </a:p>
        </p:txBody>
      </p:sp>
    </p:spTree>
    <p:extLst>
      <p:ext uri="{BB962C8B-B14F-4D97-AF65-F5344CB8AC3E}">
        <p14:creationId xmlns:p14="http://schemas.microsoft.com/office/powerpoint/2010/main" val="26598603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Skin Infections – Fungal </a:t>
            </a:r>
          </a:p>
        </p:txBody>
      </p:sp>
      <p:sp>
        <p:nvSpPr>
          <p:cNvPr id="4" name="Content Placeholder 3"/>
          <p:cNvSpPr>
            <a:spLocks noGrp="1"/>
          </p:cNvSpPr>
          <p:nvPr>
            <p:ph sz="half" idx="1"/>
          </p:nvPr>
        </p:nvSpPr>
        <p:spPr/>
        <p:txBody>
          <a:bodyPr>
            <a:normAutofit fontScale="92500" lnSpcReduction="10000"/>
          </a:bodyPr>
          <a:lstStyle/>
          <a:p>
            <a:r>
              <a:rPr lang="en-US" dirty="0"/>
              <a:t>Athlete’s Foot </a:t>
            </a:r>
          </a:p>
          <a:p>
            <a:pPr lvl="1"/>
            <a:r>
              <a:rPr lang="en-US" dirty="0"/>
              <a:t>Cracked, flaky skin between toes &amp; on sides of feet</a:t>
            </a:r>
          </a:p>
          <a:p>
            <a:pPr lvl="1"/>
            <a:r>
              <a:rPr lang="en-US" dirty="0"/>
              <a:t>Thrives in warm, moist environments</a:t>
            </a:r>
          </a:p>
          <a:p>
            <a:pPr lvl="1"/>
            <a:r>
              <a:rPr lang="en-US" dirty="0"/>
              <a:t>Treated with topical fungicide</a:t>
            </a:r>
          </a:p>
          <a:p>
            <a:pPr lvl="1"/>
            <a:r>
              <a:rPr lang="en-US" dirty="0"/>
              <a:t>Prevention</a:t>
            </a:r>
          </a:p>
          <a:p>
            <a:pPr lvl="2"/>
            <a:r>
              <a:rPr lang="en-US" dirty="0"/>
              <a:t>Change socks during long practices &amp; after practice</a:t>
            </a:r>
          </a:p>
          <a:p>
            <a:pPr lvl="2"/>
            <a:r>
              <a:rPr lang="en-US" dirty="0"/>
              <a:t>Wear shower shoes in common shower areas</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26895" y="1600200"/>
            <a:ext cx="3860799" cy="4343399"/>
          </a:xfrm>
          <a:prstGeom prst="rect">
            <a:avLst/>
          </a:prstGeom>
          <a:ln>
            <a:noFill/>
          </a:ln>
          <a:effectLst>
            <a:softEdge rad="112500"/>
          </a:effectLst>
        </p:spPr>
      </p:pic>
    </p:spTree>
    <p:extLst>
      <p:ext uri="{BB962C8B-B14F-4D97-AF65-F5344CB8AC3E}">
        <p14:creationId xmlns:p14="http://schemas.microsoft.com/office/powerpoint/2010/main" val="18940721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Skin Infections – Fungal </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106124"/>
            <a:ext cx="4038600" cy="3758590"/>
          </a:xfrm>
          <a:prstGeom prst="rect">
            <a:avLst/>
          </a:prstGeom>
          <a:ln>
            <a:noFill/>
          </a:ln>
          <a:effectLst>
            <a:softEdge rad="112500"/>
          </a:effectLst>
        </p:spPr>
      </p:pic>
      <p:sp>
        <p:nvSpPr>
          <p:cNvPr id="4" name="Content Placeholder 3"/>
          <p:cNvSpPr>
            <a:spLocks noGrp="1"/>
          </p:cNvSpPr>
          <p:nvPr>
            <p:ph sz="half" idx="2"/>
          </p:nvPr>
        </p:nvSpPr>
        <p:spPr/>
        <p:txBody>
          <a:bodyPr>
            <a:normAutofit fontScale="77500" lnSpcReduction="20000"/>
          </a:bodyPr>
          <a:lstStyle/>
          <a:p>
            <a:r>
              <a:rPr lang="en-US" dirty="0"/>
              <a:t>Ringworm</a:t>
            </a:r>
          </a:p>
          <a:p>
            <a:pPr lvl="1"/>
            <a:r>
              <a:rPr lang="en-US" dirty="0"/>
              <a:t>NOT a worm, but a ring-shaped lesion</a:t>
            </a:r>
          </a:p>
          <a:p>
            <a:pPr lvl="1"/>
            <a:r>
              <a:rPr lang="en-US" dirty="0"/>
              <a:t>Raised, itchy, scaly patches that are darker on outside and lighter in middle</a:t>
            </a:r>
          </a:p>
          <a:p>
            <a:pPr lvl="1"/>
            <a:r>
              <a:rPr lang="en-US" dirty="0"/>
              <a:t>Skin-to-skin contact, indirect contact, pets</a:t>
            </a:r>
          </a:p>
          <a:p>
            <a:pPr lvl="1"/>
            <a:r>
              <a:rPr lang="en-US" dirty="0"/>
              <a:t>Treated with topical fungicide</a:t>
            </a:r>
          </a:p>
          <a:p>
            <a:pPr lvl="1"/>
            <a:r>
              <a:rPr lang="en-US" dirty="0"/>
              <a:t>Prevention</a:t>
            </a:r>
          </a:p>
          <a:p>
            <a:pPr lvl="2"/>
            <a:r>
              <a:rPr lang="en-US" dirty="0"/>
              <a:t>No scratching</a:t>
            </a:r>
          </a:p>
          <a:p>
            <a:pPr lvl="2"/>
            <a:r>
              <a:rPr lang="en-US" dirty="0"/>
              <a:t>Change bedding daily</a:t>
            </a:r>
          </a:p>
          <a:p>
            <a:pPr lvl="2"/>
            <a:r>
              <a:rPr lang="en-US" dirty="0"/>
              <a:t>Keep pets clean</a:t>
            </a:r>
          </a:p>
          <a:p>
            <a:pPr lvl="1"/>
            <a:r>
              <a:rPr lang="en-US" dirty="0"/>
              <a:t>MUST BE CLEARED BY MD</a:t>
            </a:r>
          </a:p>
        </p:txBody>
      </p:sp>
    </p:spTree>
    <p:extLst>
      <p:ext uri="{BB962C8B-B14F-4D97-AF65-F5344CB8AC3E}">
        <p14:creationId xmlns:p14="http://schemas.microsoft.com/office/powerpoint/2010/main" val="37037373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TotalTime>
  <Words>1073</Words>
  <Application>Microsoft Office PowerPoint</Application>
  <PresentationFormat>On-screen Show (4:3)</PresentationFormat>
  <Paragraphs>166</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Century Gothic</vt:lpstr>
      <vt:lpstr>Verdana</vt:lpstr>
      <vt:lpstr>Wingdings 2</vt:lpstr>
      <vt:lpstr>Verve</vt:lpstr>
      <vt:lpstr> Communicable Diseases</vt:lpstr>
      <vt:lpstr>What do we mean by Communicable Diseases?</vt:lpstr>
      <vt:lpstr>What do we mean… </vt:lpstr>
      <vt:lpstr>Common Illnesses </vt:lpstr>
      <vt:lpstr>Common Illnesses</vt:lpstr>
      <vt:lpstr>Common Illnesses </vt:lpstr>
      <vt:lpstr>Common Illnesses</vt:lpstr>
      <vt:lpstr>Skin Infections – Fungal </vt:lpstr>
      <vt:lpstr>Skin Infections – Fungal </vt:lpstr>
      <vt:lpstr>Skin Infections – Viral </vt:lpstr>
      <vt:lpstr>Skin Infections – Viral </vt:lpstr>
      <vt:lpstr>Skin Infections – Viral </vt:lpstr>
      <vt:lpstr>Skin Infections – Bacterial </vt:lpstr>
      <vt:lpstr>Skin Infections – Bacterial</vt:lpstr>
      <vt:lpstr>Skin Infections – Bacterial </vt:lpstr>
      <vt:lpstr>Prevention</vt:lpstr>
      <vt:lpstr>SUDDEN CARDIAC ARREST</vt:lpstr>
      <vt:lpstr>WHAT IS SUDDEN CARDIAC ARREST (SCA)?</vt:lpstr>
      <vt:lpstr>WHAT IS SCA?</vt:lpstr>
      <vt:lpstr>WHAT IS SCA?</vt:lpstr>
      <vt:lpstr>SIGNS AND SYMPTOMS OF SCA</vt:lpstr>
      <vt:lpstr>WHAT TO DO IF YOU SUSPECT SCA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Communicable Diseases</dc:title>
  <dc:creator>Christa</dc:creator>
  <cp:lastModifiedBy>Kristin Escobar</cp:lastModifiedBy>
  <cp:revision>20</cp:revision>
  <dcterms:created xsi:type="dcterms:W3CDTF">2015-07-27T02:37:16Z</dcterms:created>
  <dcterms:modified xsi:type="dcterms:W3CDTF">2023-05-22T22:04:12Z</dcterms:modified>
</cp:coreProperties>
</file>